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4" r:id="rId4"/>
    <p:sldId id="260" r:id="rId5"/>
    <p:sldId id="261" r:id="rId6"/>
    <p:sldId id="273" r:id="rId7"/>
    <p:sldId id="282" r:id="rId8"/>
    <p:sldId id="283" r:id="rId9"/>
    <p:sldId id="266" r:id="rId10"/>
    <p:sldId id="267" r:id="rId11"/>
    <p:sldId id="284" r:id="rId12"/>
    <p:sldId id="285" r:id="rId13"/>
    <p:sldId id="28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1" autoAdjust="0"/>
    <p:restoredTop sz="94702" autoAdjust="0"/>
  </p:normalViewPr>
  <p:slideViewPr>
    <p:cSldViewPr snapToGrid="0">
      <p:cViewPr varScale="1">
        <p:scale>
          <a:sx n="70" d="100"/>
          <a:sy n="70" d="100"/>
        </p:scale>
        <p:origin x="174" y="72"/>
      </p:cViewPr>
      <p:guideLst/>
    </p:cSldViewPr>
  </p:slideViewPr>
  <p:outlineViewPr>
    <p:cViewPr>
      <p:scale>
        <a:sx n="33" d="100"/>
        <a:sy n="33" d="100"/>
      </p:scale>
      <p:origin x="0" y="-17933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7242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356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546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645651" y="63246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55B94-DFE2-4EDB-AFE7-0DDE0C3BCB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26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838200" y="6375664"/>
            <a:ext cx="1961444" cy="326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/>
              <a:t>Professor John Carelli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5115278" y="6375664"/>
            <a:ext cx="1961444" cy="326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200" dirty="0"/>
              <a:t>Kutztown University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392356" y="6375664"/>
            <a:ext cx="1961444" cy="326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Computer Science Department</a:t>
            </a:r>
          </a:p>
        </p:txBody>
      </p:sp>
    </p:spTree>
    <p:extLst>
      <p:ext uri="{BB962C8B-B14F-4D97-AF65-F5344CB8AC3E}">
        <p14:creationId xmlns:p14="http://schemas.microsoft.com/office/powerpoint/2010/main" val="68814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and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9513711" cy="3935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Computer programs are written to store and manipulate information, or </a:t>
            </a:r>
            <a:r>
              <a:rPr lang="en-US" b="1" dirty="0"/>
              <a:t>data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Python supports 3 major types of information (i.e. </a:t>
            </a:r>
            <a:r>
              <a:rPr lang="en-US" b="1" dirty="0"/>
              <a:t>data types</a:t>
            </a:r>
            <a:r>
              <a:rPr lang="en-US" dirty="0"/>
              <a:t>) </a:t>
            </a:r>
          </a:p>
          <a:p>
            <a:pPr marL="457200"/>
            <a:r>
              <a:rPr lang="en-US" dirty="0"/>
              <a:t>Numbers</a:t>
            </a:r>
          </a:p>
          <a:p>
            <a:pPr marL="457200"/>
            <a:r>
              <a:rPr lang="en-US" dirty="0"/>
              <a:t>Strings </a:t>
            </a:r>
          </a:p>
          <a:p>
            <a:pPr marL="914400" lvl="1"/>
            <a:r>
              <a:rPr lang="en-US" dirty="0"/>
              <a:t>one or more characters</a:t>
            </a:r>
          </a:p>
          <a:p>
            <a:pPr marL="914400" lvl="1"/>
            <a:r>
              <a:rPr lang="en-US" dirty="0"/>
              <a:t>alphabetic, numbers, symbols, …</a:t>
            </a:r>
          </a:p>
          <a:p>
            <a:pPr marL="457200"/>
            <a:r>
              <a:rPr lang="en-US" dirty="0"/>
              <a:t>Logical: True or False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24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Literals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6"/>
            <a:ext cx="5649097" cy="3130688"/>
          </a:xfrm>
        </p:spPr>
        <p:txBody>
          <a:bodyPr>
            <a:normAutofit/>
          </a:bodyPr>
          <a:lstStyle/>
          <a:p>
            <a:r>
              <a:rPr lang="en-US" dirty="0"/>
              <a:t>Floating point data</a:t>
            </a:r>
          </a:p>
          <a:p>
            <a:pPr marL="457200" lvl="1" indent="0">
              <a:buNone/>
            </a:pPr>
            <a:r>
              <a:rPr lang="en-US" dirty="0"/>
              <a:t>x= 3.14159   // fixed notation</a:t>
            </a:r>
          </a:p>
          <a:p>
            <a:pPr marL="457200" lvl="1" indent="0">
              <a:buNone/>
            </a:pPr>
            <a:r>
              <a:rPr lang="en-US" dirty="0"/>
              <a:t>y= 3.2e5       // scientific notation</a:t>
            </a:r>
          </a:p>
          <a:p>
            <a:pPr marL="457200" lvl="1" indent="0">
              <a:buNone/>
            </a:pPr>
            <a:r>
              <a:rPr lang="en-US" dirty="0"/>
              <a:t>z= -15e-10   // neg value, neg exponent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Numerical values above are floating point literals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9401" y="1551218"/>
            <a:ext cx="4869179" cy="3959896"/>
          </a:xfrm>
          <a:solidFill>
            <a:schemeClr val="bg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Scientific Notation</a:t>
            </a:r>
          </a:p>
          <a:p>
            <a:r>
              <a:rPr lang="en-US" dirty="0"/>
              <a:t>Two parts</a:t>
            </a:r>
          </a:p>
          <a:p>
            <a:pPr lvl="1"/>
            <a:r>
              <a:rPr lang="en-US" dirty="0"/>
              <a:t>Mantissa – the decimal number before the “e”</a:t>
            </a:r>
          </a:p>
          <a:p>
            <a:pPr lvl="1"/>
            <a:r>
              <a:rPr lang="en-US" dirty="0"/>
              <a:t>Exponent – the characteristic (exponent) is the integer after the “e”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number= </a:t>
            </a:r>
            <a:r>
              <a:rPr lang="en-US" i="1" dirty="0"/>
              <a:t>mantissa</a:t>
            </a:r>
            <a:r>
              <a:rPr lang="en-US" dirty="0"/>
              <a:t> x 10</a:t>
            </a:r>
            <a:r>
              <a:rPr lang="en-US" i="1" baseline="30000" dirty="0"/>
              <a:t>characteristic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360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DF851-F6FE-46BE-88F3-01537E74C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145696" cy="1325563"/>
          </a:xfrm>
        </p:spPr>
        <p:txBody>
          <a:bodyPr/>
          <a:lstStyle/>
          <a:p>
            <a:r>
              <a:rPr lang="en-US" dirty="0"/>
              <a:t>String Literals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763E2-62DC-4E63-B422-C629C0C82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3405" y="1690688"/>
            <a:ext cx="4104860" cy="3766791"/>
          </a:xfrm>
          <a:solidFill>
            <a:schemeClr val="bg2"/>
          </a:solidFill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“Hello World!”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‘Pennsylvania’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‘A’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“Sam’s club”</a:t>
            </a:r>
          </a:p>
          <a:p>
            <a:pPr marL="0" indent="0">
              <a:buNone/>
            </a:pPr>
            <a:r>
              <a:rPr lang="en-US" dirty="0"/>
              <a:t>’’’this is a triple quoted string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with embedded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newline characters’’’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/>
              <a:t>”””triple double quotes!”””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CC54191-5C83-47BF-8B67-B667ACEB27C5}"/>
              </a:ext>
            </a:extLst>
          </p:cNvPr>
          <p:cNvSpPr txBox="1">
            <a:spLocks/>
          </p:cNvSpPr>
          <p:nvPr/>
        </p:nvSpPr>
        <p:spPr>
          <a:xfrm>
            <a:off x="838200" y="1929917"/>
            <a:ext cx="6145696" cy="2998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Strings can be enclosed in single, double, or even triple quotes</a:t>
            </a:r>
          </a:p>
          <a:p>
            <a:pPr lvl="1"/>
            <a:r>
              <a:rPr lang="en-US" dirty="0"/>
              <a:t>Allows for strings with embedded quotes</a:t>
            </a:r>
          </a:p>
          <a:p>
            <a:pPr lvl="1"/>
            <a:r>
              <a:rPr lang="en-US" dirty="0"/>
              <a:t>Triple quotes preserve new line characters</a:t>
            </a:r>
          </a:p>
          <a:p>
            <a:pPr lvl="2"/>
            <a:r>
              <a:rPr lang="en-US" dirty="0"/>
              <a:t>Often used in comments and in strings intended to span multiple lines of output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0F4315-B630-4679-A01E-1AB6E07F5D38}"/>
              </a:ext>
            </a:extLst>
          </p:cNvPr>
          <p:cNvSpPr txBox="1"/>
          <p:nvPr/>
        </p:nvSpPr>
        <p:spPr>
          <a:xfrm>
            <a:off x="7799690" y="5457479"/>
            <a:ext cx="2972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Examples of String Literals</a:t>
            </a:r>
          </a:p>
        </p:txBody>
      </p:sp>
    </p:spTree>
    <p:extLst>
      <p:ext uri="{BB962C8B-B14F-4D97-AF65-F5344CB8AC3E}">
        <p14:creationId xmlns:p14="http://schemas.microsoft.com/office/powerpoint/2010/main" val="3993261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5D67-80FA-4E13-8BA8-AB7B1602E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2DDBB-B450-46D7-99C7-1D05A646F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458739" cy="40980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 a backslash character ‘\’ to modify the interpretation of the character immediately following in a string</a:t>
            </a:r>
          </a:p>
          <a:p>
            <a:pPr lvl="1"/>
            <a:r>
              <a:rPr lang="en-US" b="1" dirty="0"/>
              <a:t>\’</a:t>
            </a:r>
            <a:r>
              <a:rPr lang="en-US" dirty="0"/>
              <a:t> and </a:t>
            </a:r>
            <a:r>
              <a:rPr lang="en-US" b="1" dirty="0"/>
              <a:t>\”</a:t>
            </a:r>
            <a:r>
              <a:rPr lang="en-US" dirty="0"/>
              <a:t>  treat the quotes as literal characters in </a:t>
            </a:r>
            <a:r>
              <a:rPr lang="en-US"/>
              <a:t>a string</a:t>
            </a:r>
            <a:endParaRPr lang="en-US" dirty="0"/>
          </a:p>
          <a:p>
            <a:pPr lvl="1"/>
            <a:r>
              <a:rPr lang="en-US" b="1" dirty="0"/>
              <a:t>\n </a:t>
            </a:r>
            <a:r>
              <a:rPr lang="en-US" dirty="0"/>
              <a:t> is used to embed a new line character in a string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For example:</a:t>
            </a:r>
          </a:p>
          <a:p>
            <a:pPr lvl="1"/>
            <a:r>
              <a:rPr lang="en-US" dirty="0"/>
              <a:t>‘Sam\’s club’</a:t>
            </a:r>
          </a:p>
          <a:p>
            <a:pPr lvl="2"/>
            <a:r>
              <a:rPr lang="en-US" dirty="0"/>
              <a:t>Will treat the second </a:t>
            </a:r>
            <a:r>
              <a:rPr lang="en-US" b="1" dirty="0"/>
              <a:t>‘</a:t>
            </a:r>
            <a:r>
              <a:rPr lang="en-US" dirty="0"/>
              <a:t> as a literal apostrophe, not the end of the string</a:t>
            </a:r>
          </a:p>
          <a:p>
            <a:pPr lvl="1"/>
            <a:r>
              <a:rPr lang="en-US" dirty="0"/>
              <a:t>msg= “Hello\</a:t>
            </a:r>
            <a:r>
              <a:rPr lang="en-US" dirty="0" err="1"/>
              <a:t>nworld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Puts a new line between the words</a:t>
            </a:r>
          </a:p>
          <a:p>
            <a:pPr lvl="2"/>
            <a:r>
              <a:rPr lang="en-US" dirty="0"/>
              <a:t>This would get printed on 2 lines, like this…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C9D4DD-FA14-403E-A73B-D892793BAE99}"/>
              </a:ext>
            </a:extLst>
          </p:cNvPr>
          <p:cNvSpPr txBox="1"/>
          <p:nvPr/>
        </p:nvSpPr>
        <p:spPr>
          <a:xfrm>
            <a:off x="7606748" y="4969565"/>
            <a:ext cx="90313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Hello</a:t>
            </a:r>
          </a:p>
          <a:p>
            <a:r>
              <a:rPr lang="en-US" sz="2400" dirty="0"/>
              <a:t>world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CA3FC99-E823-49EF-A31B-3C7BE3A4D3AE}"/>
              </a:ext>
            </a:extLst>
          </p:cNvPr>
          <p:cNvCxnSpPr>
            <a:cxnSpLocks/>
          </p:cNvCxnSpPr>
          <p:nvPr/>
        </p:nvCxnSpPr>
        <p:spPr>
          <a:xfrm flipV="1">
            <a:off x="6626087" y="5385063"/>
            <a:ext cx="874643" cy="167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173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F9E2-9933-480E-AE0A-6B0CF332A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AC1D4-5937-424B-8939-12A5AE2B2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96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Sometimes we want to define a “variable” whose value is fixed, i.e. cannot be changed</a:t>
            </a:r>
          </a:p>
          <a:p>
            <a:pPr lvl="1"/>
            <a:r>
              <a:rPr lang="en-US" sz="2800" dirty="0"/>
              <a:t>Some languages, like C++, have a mechanism for enforcing this</a:t>
            </a:r>
          </a:p>
          <a:p>
            <a:pPr lvl="1"/>
            <a:r>
              <a:rPr lang="en-US" sz="2800" dirty="0"/>
              <a:t>Python does not... however ...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200" u="sng" dirty="0"/>
              <a:t>Convention for constants</a:t>
            </a:r>
          </a:p>
          <a:p>
            <a:pPr lvl="1"/>
            <a:r>
              <a:rPr lang="en-US" sz="2800" dirty="0"/>
              <a:t>Use all uppercase letters</a:t>
            </a:r>
          </a:p>
          <a:p>
            <a:pPr lvl="1"/>
            <a:r>
              <a:rPr lang="en-US" sz="2800" dirty="0"/>
              <a:t>Separate words with underbars</a:t>
            </a:r>
          </a:p>
          <a:p>
            <a:pPr lvl="1"/>
            <a:r>
              <a:rPr lang="en-US" sz="2800" dirty="0"/>
              <a:t>Note: value can still be changed, but users understand not to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959496-33A4-4C84-A968-24934F6D9444}"/>
              </a:ext>
            </a:extLst>
          </p:cNvPr>
          <p:cNvSpPr txBox="1"/>
          <p:nvPr/>
        </p:nvSpPr>
        <p:spPr>
          <a:xfrm>
            <a:off x="7861112" y="3458795"/>
            <a:ext cx="2539350" cy="12772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i="1" u="sng" dirty="0"/>
              <a:t>Example Constants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 PI= 3.1415926</a:t>
            </a:r>
          </a:p>
          <a:p>
            <a:r>
              <a:rPr lang="en-US" sz="2400" dirty="0"/>
              <a:t>  SALES_TAX= 0.06</a:t>
            </a:r>
          </a:p>
        </p:txBody>
      </p:sp>
    </p:spTree>
    <p:extLst>
      <p:ext uri="{BB962C8B-B14F-4D97-AF65-F5344CB8AC3E}">
        <p14:creationId xmlns:p14="http://schemas.microsoft.com/office/powerpoint/2010/main" val="3533624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i="1" u="sng" dirty="0"/>
              <a:t>Two broad categories</a:t>
            </a:r>
          </a:p>
          <a:p>
            <a:pPr marL="342900"/>
            <a:r>
              <a:rPr lang="en-US"/>
              <a:t>Integers represent </a:t>
            </a:r>
            <a:r>
              <a:rPr lang="en-US" dirty="0"/>
              <a:t>“whole” numbers</a:t>
            </a:r>
          </a:p>
          <a:p>
            <a:pPr lvl="1"/>
            <a:r>
              <a:rPr lang="en-US" dirty="0"/>
              <a:t>No fractions or decimals</a:t>
            </a:r>
          </a:p>
          <a:p>
            <a:pPr lvl="1"/>
            <a:r>
              <a:rPr lang="en-US" dirty="0"/>
              <a:t>positive and negative “counting” numbers, incl</a:t>
            </a:r>
            <a:r>
              <a:rPr lang="en-US"/>
              <a:t>. zero</a:t>
            </a:r>
          </a:p>
          <a:p>
            <a:pPr lvl="2"/>
            <a:r>
              <a:rPr lang="en-US"/>
              <a:t>1, 25, 0, -100, etc…</a:t>
            </a:r>
            <a:endParaRPr lang="en-US" dirty="0"/>
          </a:p>
          <a:p>
            <a:pPr marL="342900"/>
            <a:r>
              <a:rPr lang="en-US" dirty="0"/>
              <a:t>Floating point numbers</a:t>
            </a:r>
          </a:p>
          <a:p>
            <a:pPr lvl="1"/>
            <a:r>
              <a:rPr lang="en-US" dirty="0"/>
              <a:t>“Fractional” numbers (i.e. those with decimal points)</a:t>
            </a:r>
          </a:p>
          <a:p>
            <a:pPr lvl="1"/>
            <a:r>
              <a:rPr lang="en-US"/>
              <a:t>Can </a:t>
            </a:r>
            <a:r>
              <a:rPr lang="en-US" dirty="0"/>
              <a:t>be represented in either decimal or scientific notation </a:t>
            </a:r>
          </a:p>
          <a:p>
            <a:pPr lvl="2"/>
            <a:r>
              <a:rPr lang="en-US"/>
              <a:t>Decimal notation: </a:t>
            </a:r>
            <a:r>
              <a:rPr lang="en-US" dirty="0"/>
              <a:t>3.14159 </a:t>
            </a:r>
          </a:p>
          <a:p>
            <a:pPr lvl="2"/>
            <a:r>
              <a:rPr lang="en-US"/>
              <a:t>Scientific notation: </a:t>
            </a:r>
            <a:r>
              <a:rPr lang="en-US" dirty="0"/>
              <a:t>2.75e3 (mantissa and exponent) – same as 2.73x10</a:t>
            </a:r>
            <a:r>
              <a:rPr lang="en-US" baseline="30000" dirty="0"/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04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0575D-2342-4938-BE1E-ED072BFD4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B4F8C-1930-4C60-B169-9C86D7266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66300" cy="4283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Python recognizes alphanumeric characters enclosed in quotes as a </a:t>
            </a:r>
            <a:r>
              <a:rPr lang="en-US" sz="3200" b="1" i="1" dirty="0"/>
              <a:t>string</a:t>
            </a:r>
            <a:r>
              <a:rPr lang="en-US" sz="3200" dirty="0"/>
              <a:t> (as opposed to a </a:t>
            </a:r>
            <a:r>
              <a:rPr lang="en-US" sz="3200" b="1" i="1" dirty="0"/>
              <a:t>number</a:t>
            </a:r>
            <a:r>
              <a:rPr lang="en-US" sz="3200" dirty="0"/>
              <a:t>)</a:t>
            </a:r>
          </a:p>
          <a:p>
            <a:pPr lvl="1"/>
            <a:r>
              <a:rPr lang="en-US" sz="2800" dirty="0"/>
              <a:t>Like a name, or a sentence</a:t>
            </a:r>
          </a:p>
          <a:p>
            <a:pPr lvl="1"/>
            <a:r>
              <a:rPr lang="en-US" sz="2800" dirty="0"/>
              <a:t>Can use either single, double (or even triple quotes!)</a:t>
            </a:r>
          </a:p>
          <a:p>
            <a:pPr lvl="1"/>
            <a:endParaRPr lang="en-US" sz="2800" dirty="0"/>
          </a:p>
          <a:p>
            <a:r>
              <a:rPr lang="en-US" sz="3200" dirty="0"/>
              <a:t>Examples:</a:t>
            </a:r>
          </a:p>
          <a:p>
            <a:pPr lvl="1"/>
            <a:r>
              <a:rPr lang="en-US" sz="2800" dirty="0"/>
              <a:t>‘A’    (a single character)</a:t>
            </a:r>
          </a:p>
          <a:p>
            <a:pPr lvl="1"/>
            <a:r>
              <a:rPr lang="en-US" sz="2800" dirty="0"/>
              <a:t>“John” </a:t>
            </a:r>
          </a:p>
          <a:p>
            <a:pPr lvl="1"/>
            <a:r>
              <a:rPr lang="en-US" sz="2800" dirty="0"/>
              <a:t>“Hello World!”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8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45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Represents conditional values</a:t>
            </a:r>
          </a:p>
          <a:p>
            <a:r>
              <a:rPr lang="en-US" dirty="0"/>
              <a:t>Supports only two values: </a:t>
            </a:r>
            <a:r>
              <a:rPr lang="en-US" b="1" i="1" dirty="0"/>
              <a:t>True</a:t>
            </a:r>
            <a:r>
              <a:rPr lang="en-US" dirty="0"/>
              <a:t> or </a:t>
            </a:r>
            <a:r>
              <a:rPr lang="en-US" b="1" i="1" dirty="0"/>
              <a:t>False</a:t>
            </a:r>
          </a:p>
          <a:p>
            <a:pPr lvl="1"/>
            <a:r>
              <a:rPr lang="en-US" dirty="0"/>
              <a:t>Note: </a:t>
            </a:r>
            <a:r>
              <a:rPr lang="en-US" b="1" i="1" dirty="0"/>
              <a:t>True</a:t>
            </a:r>
            <a:r>
              <a:rPr lang="en-US" dirty="0"/>
              <a:t> and </a:t>
            </a:r>
            <a:r>
              <a:rPr lang="en-US" b="1" i="1" dirty="0"/>
              <a:t>False</a:t>
            </a:r>
            <a:r>
              <a:rPr lang="en-US" dirty="0"/>
              <a:t> are </a:t>
            </a:r>
            <a:r>
              <a:rPr lang="en-US" i="1" dirty="0"/>
              <a:t>not</a:t>
            </a:r>
            <a:r>
              <a:rPr lang="en-US" dirty="0"/>
              <a:t> strings – </a:t>
            </a:r>
            <a:r>
              <a:rPr lang="en-US" i="1" dirty="0"/>
              <a:t>no quotes!</a:t>
            </a:r>
          </a:p>
          <a:p>
            <a:pPr lvl="1"/>
            <a:r>
              <a:rPr lang="en-US" dirty="0"/>
              <a:t>Sometimes referred to as Boolean data</a:t>
            </a:r>
          </a:p>
          <a:p>
            <a:pPr lvl="2"/>
            <a:r>
              <a:rPr lang="en-US" dirty="0"/>
              <a:t>Named for George Boole</a:t>
            </a:r>
          </a:p>
          <a:p>
            <a:pPr lvl="2"/>
            <a:r>
              <a:rPr lang="en-US" dirty="0"/>
              <a:t>English mathematician (mid 1800’s) – developed Boolean Algebra</a:t>
            </a:r>
          </a:p>
          <a:p>
            <a:pPr lvl="1"/>
            <a:endParaRPr lang="en-US" i="1" dirty="0"/>
          </a:p>
          <a:p>
            <a:r>
              <a:rPr lang="en-US" dirty="0"/>
              <a:t>Used in decision making statements</a:t>
            </a:r>
          </a:p>
          <a:p>
            <a:pPr lvl="1"/>
            <a:r>
              <a:rPr lang="en-US" dirty="0"/>
              <a:t>More on this later….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1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147852" cy="3848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Variables are used to store information</a:t>
            </a:r>
          </a:p>
          <a:p>
            <a:r>
              <a:rPr lang="en-US" dirty="0"/>
              <a:t>A variable is a named memory location that contains the stored information</a:t>
            </a:r>
          </a:p>
          <a:p>
            <a:r>
              <a:rPr lang="en-US" dirty="0"/>
              <a:t>Name is selected by the programmer </a:t>
            </a:r>
          </a:p>
          <a:p>
            <a:pPr lvl="1"/>
            <a:r>
              <a:rPr lang="en-US" dirty="0"/>
              <a:t>see next slide for naming rules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508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May </a:t>
            </a:r>
            <a:r>
              <a:rPr lang="en-US" dirty="0"/>
              <a:t>only contain letters, numbers, and underscore (_)</a:t>
            </a:r>
          </a:p>
          <a:p>
            <a:pPr lvl="1"/>
            <a:r>
              <a:rPr lang="en-US" dirty="0"/>
              <a:t>Good: name, x, abc123, last_name</a:t>
            </a:r>
          </a:p>
          <a:p>
            <a:pPr lvl="1"/>
            <a:r>
              <a:rPr lang="en-US" dirty="0"/>
              <a:t>Bad: last-name</a:t>
            </a:r>
          </a:p>
          <a:p>
            <a:pPr marL="0" indent="0">
              <a:buNone/>
            </a:pPr>
            <a:r>
              <a:rPr lang="en-US" dirty="0"/>
              <a:t>Cannot begin with a number</a:t>
            </a:r>
          </a:p>
          <a:p>
            <a:pPr lvl="1"/>
            <a:r>
              <a:rPr lang="en-US" dirty="0"/>
              <a:t>Bad: 1letter</a:t>
            </a:r>
          </a:p>
          <a:p>
            <a:pPr marL="0" indent="0">
              <a:buNone/>
            </a:pPr>
            <a:r>
              <a:rPr lang="en-US"/>
              <a:t>Are </a:t>
            </a:r>
            <a:r>
              <a:rPr lang="en-US" dirty="0"/>
              <a:t>case-sensitive</a:t>
            </a:r>
          </a:p>
          <a:p>
            <a:pPr lvl="1"/>
            <a:r>
              <a:rPr lang="en-US" b="1" i="1" dirty="0"/>
              <a:t>Name</a:t>
            </a:r>
            <a:r>
              <a:rPr lang="en-US" dirty="0"/>
              <a:t> is </a:t>
            </a:r>
            <a:r>
              <a:rPr lang="en-US" u="sng" dirty="0"/>
              <a:t>not</a:t>
            </a:r>
            <a:r>
              <a:rPr lang="en-US" dirty="0"/>
              <a:t> the same </a:t>
            </a:r>
            <a:r>
              <a:rPr lang="en-US"/>
              <a:t>as </a:t>
            </a:r>
            <a:r>
              <a:rPr lang="en-US" b="1" i="1"/>
              <a:t>name</a:t>
            </a:r>
            <a:endParaRPr lang="en-US"/>
          </a:p>
          <a:p>
            <a:pPr marL="0" indent="0">
              <a:buNone/>
            </a:pPr>
            <a:r>
              <a:rPr lang="en-US"/>
              <a:t>Cannot be Python Keywords</a:t>
            </a:r>
          </a:p>
          <a:p>
            <a:pPr lvl="1"/>
            <a:r>
              <a:rPr lang="en-US"/>
              <a:t>Keywords are words reserved for use by a programming language</a:t>
            </a:r>
          </a:p>
          <a:p>
            <a:pPr lvl="1"/>
            <a:r>
              <a:rPr lang="en-US"/>
              <a:t>Refer to table 2.1 (page 25) in your book</a:t>
            </a:r>
          </a:p>
          <a:p>
            <a:pPr lvl="2"/>
            <a:endParaRPr lang="en-US" b="1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7DC9AB-BE91-499F-B08D-018125AF0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4950" y="2495947"/>
            <a:ext cx="5188301" cy="186610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7450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E32B3-824F-416A-87D8-BEA7D281D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creation via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7D68F-9115-40D0-B70F-67819AF75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306878" cy="4429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Variables are created (or updated) automatically whenever an “assignment” operation is performed</a:t>
            </a:r>
          </a:p>
          <a:p>
            <a:r>
              <a:rPr lang="en-US" dirty="0"/>
              <a:t>Assignment uses the </a:t>
            </a:r>
            <a:r>
              <a:rPr lang="en-US" b="1" dirty="0">
                <a:solidFill>
                  <a:srgbClr val="C00000"/>
                </a:solidFill>
              </a:rPr>
              <a:t>=</a:t>
            </a:r>
            <a:r>
              <a:rPr lang="en-US" dirty="0"/>
              <a:t> operator</a:t>
            </a:r>
          </a:p>
          <a:p>
            <a:r>
              <a:rPr lang="en-US" dirty="0"/>
              <a:t>Syntax:</a:t>
            </a:r>
          </a:p>
          <a:p>
            <a:pPr marL="457200" lvl="1" indent="0">
              <a:buNone/>
            </a:pPr>
            <a:r>
              <a:rPr lang="en-US" sz="2800" b="1" dirty="0"/>
              <a:t>variable = value</a:t>
            </a:r>
          </a:p>
          <a:p>
            <a:pPr lvl="1"/>
            <a:r>
              <a:rPr lang="en-US" b="1" dirty="0"/>
              <a:t>variable </a:t>
            </a:r>
            <a:r>
              <a:rPr lang="en-US" dirty="0"/>
              <a:t>: a valid variable name</a:t>
            </a:r>
          </a:p>
          <a:p>
            <a:pPr lvl="1"/>
            <a:r>
              <a:rPr lang="en-US" b="1" dirty="0"/>
              <a:t>value      </a:t>
            </a:r>
            <a:r>
              <a:rPr lang="en-US" dirty="0"/>
              <a:t>: the value to be stored</a:t>
            </a:r>
          </a:p>
          <a:p>
            <a:pPr lvl="1"/>
            <a:endParaRPr lang="en-US" dirty="0"/>
          </a:p>
          <a:p>
            <a:r>
              <a:rPr lang="en-US" dirty="0"/>
              <a:t>Python automatically infers the data type for the variable based on the value being stored</a:t>
            </a:r>
          </a:p>
          <a:p>
            <a:pPr lvl="1"/>
            <a:r>
              <a:rPr lang="en-US" dirty="0"/>
              <a:t>Number (int or float) vs. String vs. Boolean </a:t>
            </a:r>
          </a:p>
        </p:txBody>
      </p:sp>
    </p:spTree>
    <p:extLst>
      <p:ext uri="{BB962C8B-B14F-4D97-AF65-F5344CB8AC3E}">
        <p14:creationId xmlns:p14="http://schemas.microsoft.com/office/powerpoint/2010/main" val="890903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F8A9F-BDB8-4986-B2D3-3B5112C30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CC4B6-6DBE-4473-A13D-6844A1343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090"/>
            <a:ext cx="9418983" cy="4470883"/>
          </a:xfrm>
        </p:spPr>
        <p:txBody>
          <a:bodyPr>
            <a:normAutofit/>
          </a:bodyPr>
          <a:lstStyle/>
          <a:p>
            <a:r>
              <a:rPr lang="en-US" dirty="0"/>
              <a:t>Using a fixed “literal” value</a:t>
            </a:r>
          </a:p>
          <a:p>
            <a:pPr lvl="1"/>
            <a:r>
              <a:rPr lang="en-US" dirty="0"/>
              <a:t>x= 2</a:t>
            </a:r>
          </a:p>
          <a:p>
            <a:pPr lvl="1"/>
            <a:r>
              <a:rPr lang="en-US" dirty="0"/>
              <a:t>PI= 3.14159</a:t>
            </a:r>
          </a:p>
          <a:p>
            <a:pPr lvl="1"/>
            <a:r>
              <a:rPr lang="en-US" dirty="0"/>
              <a:t>name= “Sam”</a:t>
            </a:r>
          </a:p>
          <a:p>
            <a:r>
              <a:rPr lang="en-US" dirty="0"/>
              <a:t>Using another variable</a:t>
            </a:r>
          </a:p>
          <a:p>
            <a:pPr lvl="1"/>
            <a:r>
              <a:rPr lang="en-US" dirty="0"/>
              <a:t>x= y</a:t>
            </a:r>
          </a:p>
          <a:p>
            <a:r>
              <a:rPr lang="en-US" dirty="0"/>
              <a:t>Using the result of an expression (more on this later…)</a:t>
            </a:r>
          </a:p>
          <a:p>
            <a:pPr lvl="1"/>
            <a:r>
              <a:rPr lang="en-US" dirty="0" err="1"/>
              <a:t>twoPI</a:t>
            </a:r>
            <a:r>
              <a:rPr lang="en-US" dirty="0"/>
              <a:t>= 2.0*PI</a:t>
            </a:r>
          </a:p>
          <a:p>
            <a:r>
              <a:rPr lang="en-US" dirty="0"/>
              <a:t>Using a function “return value” (more on this later…)</a:t>
            </a:r>
          </a:p>
          <a:p>
            <a:pPr lvl="1"/>
            <a:r>
              <a:rPr lang="en-US" dirty="0"/>
              <a:t>name = input(“Enter your name: “)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941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Literal</a:t>
            </a:r>
            <a:r>
              <a:rPr lang="en-US" dirty="0"/>
              <a:t> is a term used to describe an explicit, fixed data value.</a:t>
            </a:r>
          </a:p>
          <a:p>
            <a:pPr lvl="1"/>
            <a:r>
              <a:rPr lang="en-US" dirty="0"/>
              <a:t>As opposed to a value that is the result of a computation (like z=</a:t>
            </a:r>
            <a:r>
              <a:rPr lang="en-US" dirty="0" err="1"/>
              <a:t>x+y</a:t>
            </a:r>
            <a:r>
              <a:rPr lang="en-US" dirty="0"/>
              <a:t>;)</a:t>
            </a:r>
          </a:p>
          <a:p>
            <a:r>
              <a:rPr lang="en-US" dirty="0"/>
              <a:t>Any variable can be assigned a </a:t>
            </a:r>
            <a:r>
              <a:rPr lang="en-US" b="1" dirty="0"/>
              <a:t>literal</a:t>
            </a:r>
            <a:r>
              <a:rPr lang="en-US" dirty="0"/>
              <a:t> value</a:t>
            </a:r>
          </a:p>
          <a:p>
            <a:pPr lvl="1"/>
            <a:r>
              <a:rPr lang="en-US" dirty="0"/>
              <a:t>Using the assignment (</a:t>
            </a:r>
            <a:r>
              <a:rPr lang="en-US" b="1" dirty="0"/>
              <a:t>=</a:t>
            </a:r>
            <a:r>
              <a:rPr lang="en-US" dirty="0"/>
              <a:t>) operator</a:t>
            </a:r>
          </a:p>
          <a:p>
            <a:pPr lvl="1"/>
            <a:r>
              <a:rPr lang="en-US" dirty="0"/>
              <a:t>The variable then has that data type</a:t>
            </a:r>
          </a:p>
          <a:p>
            <a:endParaRPr lang="en-US" dirty="0"/>
          </a:p>
          <a:p>
            <a:r>
              <a:rPr lang="en-US" dirty="0"/>
              <a:t>integer assignment</a:t>
            </a:r>
          </a:p>
          <a:p>
            <a:pPr marL="457200" lvl="1" indent="0">
              <a:buNone/>
            </a:pPr>
            <a:r>
              <a:rPr lang="en-US" dirty="0"/>
              <a:t>   i= 10 </a:t>
            </a:r>
          </a:p>
          <a:p>
            <a:pPr marL="457200" lvl="1" indent="0">
              <a:buNone/>
            </a:pPr>
            <a:r>
              <a:rPr lang="en-US" dirty="0"/>
              <a:t>   j= 0</a:t>
            </a:r>
          </a:p>
          <a:p>
            <a:pPr marL="457200" lvl="1" indent="0">
              <a:buNone/>
            </a:pPr>
            <a:r>
              <a:rPr lang="en-US" dirty="0"/>
              <a:t>   k= -23</a:t>
            </a:r>
          </a:p>
          <a:p>
            <a:pPr marL="457200" lvl="1" indent="0">
              <a:buNone/>
            </a:pPr>
            <a:r>
              <a:rPr lang="en-US" i="1" u="sng" dirty="0"/>
              <a:t>10, 0 and -23 are literals</a:t>
            </a:r>
          </a:p>
        </p:txBody>
      </p:sp>
    </p:spTree>
    <p:extLst>
      <p:ext uri="{BB962C8B-B14F-4D97-AF65-F5344CB8AC3E}">
        <p14:creationId xmlns:p14="http://schemas.microsoft.com/office/powerpoint/2010/main" val="3299332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13242</TotalTime>
  <Words>868</Words>
  <Application>Microsoft Office PowerPoint</Application>
  <PresentationFormat>Widescreen</PresentationFormat>
  <Paragraphs>141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Data and Data Types</vt:lpstr>
      <vt:lpstr>Numerical Data</vt:lpstr>
      <vt:lpstr>Strings</vt:lpstr>
      <vt:lpstr>Logical Data</vt:lpstr>
      <vt:lpstr>Variables</vt:lpstr>
      <vt:lpstr>Valid variable names</vt:lpstr>
      <vt:lpstr>Variable creation via assignment</vt:lpstr>
      <vt:lpstr>Assignment examples</vt:lpstr>
      <vt:lpstr>Literals</vt:lpstr>
      <vt:lpstr>Floating point Literals</vt:lpstr>
      <vt:lpstr>String Literals</vt:lpstr>
      <vt:lpstr>Escape Characters</vt:lpstr>
      <vt:lpstr>Constants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Carelli</dc:creator>
  <cp:lastModifiedBy>Carelli , John A Jr</cp:lastModifiedBy>
  <cp:revision>234</cp:revision>
  <dcterms:created xsi:type="dcterms:W3CDTF">2016-06-14T01:14:22Z</dcterms:created>
  <dcterms:modified xsi:type="dcterms:W3CDTF">2022-01-11T19:14:42Z</dcterms:modified>
</cp:coreProperties>
</file>