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sldIdLst>
    <p:sldId id="284" r:id="rId2"/>
    <p:sldId id="289" r:id="rId3"/>
    <p:sldId id="290" r:id="rId4"/>
    <p:sldId id="276" r:id="rId5"/>
    <p:sldId id="277" r:id="rId6"/>
    <p:sldId id="291" r:id="rId7"/>
    <p:sldId id="281" r:id="rId8"/>
    <p:sldId id="292" r:id="rId9"/>
    <p:sldId id="29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21" autoAdjust="0"/>
    <p:restoredTop sz="93634" autoAdjust="0"/>
  </p:normalViewPr>
  <p:slideViewPr>
    <p:cSldViewPr snapToGrid="0">
      <p:cViewPr varScale="1">
        <p:scale>
          <a:sx n="73" d="100"/>
          <a:sy n="73" d="100"/>
        </p:scale>
        <p:origin x="108" y="78"/>
      </p:cViewPr>
      <p:guideLst/>
    </p:cSldViewPr>
  </p:slideViewPr>
  <p:outlineViewPr>
    <p:cViewPr>
      <p:scale>
        <a:sx n="33" d="100"/>
        <a:sy n="33" d="100"/>
      </p:scale>
      <p:origin x="0" y="-17933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18221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9880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8091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25403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sharpenSoften amount="-5000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838200" y="6375664"/>
            <a:ext cx="1961444" cy="326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/>
              <a:t>Professor John Carelli</a:t>
            </a: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5115278" y="6375664"/>
            <a:ext cx="1961444" cy="326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200" dirty="0"/>
              <a:t>Kutztown University</a:t>
            </a: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9392356" y="6375664"/>
            <a:ext cx="1961444" cy="326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/>
              <a:t>Computer Science Department</a:t>
            </a:r>
          </a:p>
        </p:txBody>
      </p:sp>
    </p:spTree>
    <p:extLst>
      <p:ext uri="{BB962C8B-B14F-4D97-AF65-F5344CB8AC3E}">
        <p14:creationId xmlns:p14="http://schemas.microsoft.com/office/powerpoint/2010/main" val="1940297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FC6BF-A0BB-4F5D-99DA-0170F62EF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A899F-A8E0-4601-9F8D-DA43BEA4D5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4908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/>
              <a:t>Programs are written to address specific problems</a:t>
            </a:r>
          </a:p>
          <a:p>
            <a:pPr lvl="1">
              <a:lnSpc>
                <a:spcPct val="100000"/>
              </a:lnSpc>
              <a:spcAft>
                <a:spcPts val="1200"/>
              </a:spcAft>
            </a:pPr>
            <a:r>
              <a:rPr lang="en-US" sz="2800"/>
              <a:t>Ex: compute taxes, loan payments, BMI index, etc.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/>
              <a:t>Steps in program development</a:t>
            </a:r>
            <a:endParaRPr lang="en-US" dirty="0"/>
          </a:p>
          <a:p>
            <a:pPr lvl="1"/>
            <a:r>
              <a:rPr lang="en-US"/>
              <a:t>problem analysis, </a:t>
            </a:r>
            <a:r>
              <a:rPr lang="en-US" b="1"/>
              <a:t>algorithm</a:t>
            </a:r>
            <a:r>
              <a:rPr lang="en-US"/>
              <a:t> and program development, testing and refinement</a:t>
            </a:r>
          </a:p>
          <a:p>
            <a:pPr lvl="1"/>
            <a:r>
              <a:rPr lang="en-US"/>
              <a:t>SDLC (Software Development Life Cycle)</a:t>
            </a:r>
            <a:endParaRPr lang="en-US" dirty="0"/>
          </a:p>
          <a:p>
            <a:pPr lvl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75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Development Life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500019"/>
          </a:xfrm>
        </p:spPr>
        <p:txBody>
          <a:bodyPr>
            <a:normAutofit/>
          </a:bodyPr>
          <a:lstStyle/>
          <a:p>
            <a:r>
              <a:rPr lang="en-US"/>
              <a:t>Identify/state the problem</a:t>
            </a:r>
          </a:p>
          <a:p>
            <a:pPr lvl="1">
              <a:spcBef>
                <a:spcPts val="0"/>
              </a:spcBef>
            </a:pPr>
            <a:r>
              <a:rPr lang="en-US"/>
              <a:t>Specify the requirements</a:t>
            </a:r>
            <a:endParaRPr lang="en-US" dirty="0"/>
          </a:p>
          <a:p>
            <a:r>
              <a:rPr lang="en-US" dirty="0"/>
              <a:t>Analyze the problem</a:t>
            </a:r>
          </a:p>
          <a:p>
            <a:pPr marL="685800" lvl="2">
              <a:spcBef>
                <a:spcPts val="0"/>
              </a:spcBef>
            </a:pPr>
            <a:r>
              <a:rPr lang="en-US" sz="2400" dirty="0"/>
              <a:t>develop a strategy to address it</a:t>
            </a:r>
          </a:p>
          <a:p>
            <a:r>
              <a:rPr lang="en-US" dirty="0"/>
              <a:t>Design an </a:t>
            </a:r>
            <a:r>
              <a:rPr lang="en-US" b="1"/>
              <a:t>algorithm</a:t>
            </a:r>
            <a:r>
              <a:rPr lang="en-US"/>
              <a:t> to </a:t>
            </a:r>
            <a:r>
              <a:rPr lang="en-US" dirty="0"/>
              <a:t>solve </a:t>
            </a:r>
            <a:r>
              <a:rPr lang="en-US"/>
              <a:t>the problem</a:t>
            </a:r>
          </a:p>
          <a:p>
            <a:pPr lvl="1">
              <a:spcBef>
                <a:spcPts val="0"/>
              </a:spcBef>
            </a:pPr>
            <a:r>
              <a:rPr lang="en-US" i="1"/>
              <a:t>What is an Algorithm?</a:t>
            </a:r>
            <a:endParaRPr lang="en-US" dirty="0"/>
          </a:p>
          <a:p>
            <a:r>
              <a:rPr lang="en-US" b="1" dirty="0"/>
              <a:t>Implement the algorithm</a:t>
            </a:r>
          </a:p>
          <a:p>
            <a:pPr lvl="1">
              <a:spcBef>
                <a:spcPts val="0"/>
              </a:spcBef>
            </a:pPr>
            <a:r>
              <a:rPr lang="en-US" b="1"/>
              <a:t>Write the computer program!</a:t>
            </a:r>
            <a:endParaRPr lang="en-US" b="1" dirty="0"/>
          </a:p>
          <a:p>
            <a:r>
              <a:rPr lang="en-US" dirty="0"/>
              <a:t>Test and verify the completed program</a:t>
            </a:r>
          </a:p>
          <a:p>
            <a:r>
              <a:rPr lang="en-US" dirty="0"/>
              <a:t>Maintain and update </a:t>
            </a:r>
            <a:r>
              <a:rPr lang="en-US"/>
              <a:t>the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54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4B8FB-E0ED-4816-B40E-D41BDB532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/>
              <a:t>First Example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BB68D-F2C1-4493-AA7D-3E25BBEDF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8776"/>
            <a:ext cx="10360068" cy="3923821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Develop a program to convert miles to kilometers</a:t>
            </a:r>
          </a:p>
          <a:p>
            <a:pPr marL="627063" indent="-514350">
              <a:buFont typeface="+mj-lt"/>
              <a:buAutoNum type="arabicPeriod"/>
            </a:pPr>
            <a:r>
              <a:rPr lang="en-US" dirty="0"/>
              <a:t>Create a program plan (following the SDLC)</a:t>
            </a:r>
          </a:p>
          <a:p>
            <a:pPr marL="1084263" lvl="1" indent="-514350"/>
            <a:r>
              <a:rPr lang="en-US" dirty="0"/>
              <a:t>Example: </a:t>
            </a:r>
            <a:r>
              <a:rPr lang="en-US" b="1" i="1" dirty="0"/>
              <a:t>milesPlan.txt</a:t>
            </a:r>
          </a:p>
          <a:p>
            <a:pPr marL="627063" indent="-514350">
              <a:buFont typeface="+mj-lt"/>
              <a:buAutoNum type="arabicPeriod"/>
            </a:pPr>
            <a:r>
              <a:rPr lang="en-US" dirty="0"/>
              <a:t>Write the program in an appropriate programming language</a:t>
            </a:r>
          </a:p>
          <a:p>
            <a:pPr marL="1084263" lvl="1" indent="-514350"/>
            <a:r>
              <a:rPr lang="en-US" dirty="0"/>
              <a:t>Example: </a:t>
            </a:r>
            <a:r>
              <a:rPr lang="en-US" b="1" i="1" dirty="0"/>
              <a:t>miles.py</a:t>
            </a:r>
          </a:p>
          <a:p>
            <a:endParaRPr lang="en-US" dirty="0"/>
          </a:p>
          <a:p>
            <a:pPr marL="0" indent="0">
              <a:buNone/>
            </a:pPr>
            <a:endParaRPr lang="en-US" sz="3200" b="1" i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9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Overview of a Python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037393"/>
            <a:ext cx="4961351" cy="3657926"/>
          </a:xfrm>
        </p:spPr>
        <p:txBody>
          <a:bodyPr>
            <a:normAutofit fontScale="47500" lnSpcReduction="20000"/>
          </a:bodyPr>
          <a:lstStyle/>
          <a:p>
            <a:pPr marL="0" indent="0">
              <a:spcBef>
                <a:spcPts val="1800"/>
              </a:spcBef>
              <a:buNone/>
            </a:pPr>
            <a:r>
              <a:rPr lang="en-US" sz="5900" b="1"/>
              <a:t>miles.py </a:t>
            </a:r>
            <a:r>
              <a:rPr lang="en-US" sz="5900"/>
              <a:t>… this example illustrates some common elements in a Python program</a:t>
            </a:r>
          </a:p>
          <a:p>
            <a:pPr>
              <a:spcBef>
                <a:spcPts val="1800"/>
              </a:spcBef>
            </a:pPr>
            <a:r>
              <a:rPr lang="en-US" sz="5900"/>
              <a:t>Comments</a:t>
            </a:r>
            <a:endParaRPr lang="en-US" sz="5900" dirty="0"/>
          </a:p>
          <a:p>
            <a:pPr>
              <a:spcBef>
                <a:spcPts val="1800"/>
              </a:spcBef>
            </a:pPr>
            <a:r>
              <a:rPr lang="en-US" sz="5900"/>
              <a:t>Statements</a:t>
            </a:r>
          </a:p>
          <a:p>
            <a:pPr>
              <a:spcBef>
                <a:spcPts val="1800"/>
              </a:spcBef>
            </a:pPr>
            <a:r>
              <a:rPr lang="en-US" sz="5900"/>
              <a:t>Assignments</a:t>
            </a:r>
          </a:p>
          <a:p>
            <a:pPr>
              <a:spcBef>
                <a:spcPts val="1800"/>
              </a:spcBef>
            </a:pPr>
            <a:r>
              <a:rPr lang="en-US" sz="5900"/>
              <a:t>Expressions</a:t>
            </a:r>
          </a:p>
          <a:p>
            <a:pPr>
              <a:spcBef>
                <a:spcPts val="1800"/>
              </a:spcBef>
            </a:pPr>
            <a:r>
              <a:rPr lang="en-US" sz="5900"/>
              <a:t>Functions</a:t>
            </a:r>
          </a:p>
          <a:p>
            <a:pPr lvl="2"/>
            <a:endParaRPr lang="en-US" sz="51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3014" y="1690688"/>
            <a:ext cx="4627323" cy="4351337"/>
          </a:xfrm>
          <a:solidFill>
            <a:schemeClr val="bg1">
              <a:lumMod val="9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47500" lnSpcReduction="20000"/>
          </a:bodyPr>
          <a:lstStyle/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# miles.py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# - converts distance in miles to kilometers.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3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# conversion factor (kilometers in a mile)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KM_PER_MILE= 1.609 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3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# get the distance in miles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miles= input("Enter the distance in miles: ")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3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# calculate the kilometers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# note: convert the miles string to a number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kms= KM_PER_MILE * float(miles)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3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# output the results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print("The distance in miles is:",miles)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print("The distance in kilometers is:",kms)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12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+mn-lt"/>
              </a:rPr>
              <a:t>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1871" y="1709313"/>
            <a:ext cx="5181600" cy="2846583"/>
          </a:xfrm>
        </p:spPr>
        <p:txBody>
          <a:bodyPr>
            <a:noAutofit/>
          </a:bodyPr>
          <a:lstStyle/>
          <a:p>
            <a:pPr marL="0" indent="0">
              <a:buClr>
                <a:schemeClr val="tx1"/>
              </a:buClr>
              <a:buNone/>
            </a:pPr>
            <a:r>
              <a:rPr lang="en-US" b="1">
                <a:solidFill>
                  <a:srgbClr val="C00000"/>
                </a:solidFill>
              </a:rPr>
              <a:t>#</a:t>
            </a:r>
            <a:r>
              <a:rPr lang="en-US"/>
              <a:t> symbol indicates a comment </a:t>
            </a:r>
          </a:p>
          <a:p>
            <a:pPr>
              <a:buClr>
                <a:schemeClr val="tx1"/>
              </a:buClr>
            </a:pPr>
            <a:r>
              <a:rPr lang="en-US" sz="2400"/>
              <a:t>Everything from the </a:t>
            </a:r>
            <a:r>
              <a:rPr lang="en-US" sz="2400" b="1">
                <a:solidFill>
                  <a:srgbClr val="C00000"/>
                </a:solidFill>
              </a:rPr>
              <a:t>#</a:t>
            </a:r>
            <a:r>
              <a:rPr lang="en-US" sz="2400"/>
              <a:t> to the end of the line is ignored</a:t>
            </a:r>
            <a:endParaRPr lang="en-US" sz="2400" dirty="0"/>
          </a:p>
          <a:p>
            <a:r>
              <a:rPr lang="en-US" sz="2400"/>
              <a:t>Used </a:t>
            </a:r>
            <a:r>
              <a:rPr lang="en-US" sz="2400" dirty="0"/>
              <a:t>to describe the code in English </a:t>
            </a:r>
            <a:r>
              <a:rPr lang="en-US" sz="2400"/>
              <a:t>or provide other non-code information</a:t>
            </a:r>
            <a:endParaRPr lang="en-US" sz="2400" dirty="0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8EB20864-F678-4FD9-A58A-30F763A6F2A3}"/>
              </a:ext>
            </a:extLst>
          </p:cNvPr>
          <p:cNvSpPr txBox="1">
            <a:spLocks/>
          </p:cNvSpPr>
          <p:nvPr/>
        </p:nvSpPr>
        <p:spPr>
          <a:xfrm>
            <a:off x="6271362" y="1484170"/>
            <a:ext cx="4894547" cy="4256002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miles.py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- converts distance in miles to kilometers.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conversion factor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KM_PER_MILE= 1.609  </a:t>
            </a: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km in a mile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endParaRPr lang="en-US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get the distance in miles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miles= input("Enter the distance in miles: ")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calculate the kilometers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note: convert the miles string to a number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kms= KM_PER_MILE * float(miles)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en-US" sz="32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# output the results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print("The distance in miles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is:",miles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print("The distance in kilometers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is:",kms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900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+mn-lt"/>
              </a:rPr>
              <a:t>Statements</a:t>
            </a:r>
            <a:endParaRPr lang="en-US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424814" cy="435133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900" dirty="0"/>
              <a:t>A statement is the actual Python code that does something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5900" i="1" dirty="0"/>
              <a:t>Statements can contain:</a:t>
            </a:r>
          </a:p>
          <a:p>
            <a:pPr marL="463550"/>
            <a:r>
              <a:rPr lang="en-US" sz="5900" dirty="0"/>
              <a:t>Assignments</a:t>
            </a:r>
          </a:p>
          <a:p>
            <a:pPr marL="920750" lvl="2"/>
            <a:r>
              <a:rPr lang="en-US" sz="5100" dirty="0"/>
              <a:t>Store information</a:t>
            </a:r>
          </a:p>
          <a:p>
            <a:pPr marL="920750" lvl="2"/>
            <a:r>
              <a:rPr lang="en-US" sz="5100" dirty="0"/>
              <a:t>Using </a:t>
            </a:r>
            <a:r>
              <a:rPr lang="en-US" sz="5100" b="1" i="1" dirty="0"/>
              <a:t>variables</a:t>
            </a:r>
            <a:r>
              <a:rPr lang="en-US" sz="5100" dirty="0"/>
              <a:t> and </a:t>
            </a:r>
            <a:r>
              <a:rPr lang="en-US" sz="5100" b="1" i="1" dirty="0"/>
              <a:t>=</a:t>
            </a:r>
          </a:p>
          <a:p>
            <a:pPr marL="463550"/>
            <a:r>
              <a:rPr lang="en-US" sz="5900" dirty="0"/>
              <a:t>Expressions</a:t>
            </a:r>
          </a:p>
          <a:p>
            <a:pPr marL="920750" lvl="2"/>
            <a:r>
              <a:rPr lang="en-US" sz="5100" dirty="0"/>
              <a:t>Evaluate something</a:t>
            </a:r>
            <a:endParaRPr lang="en-US" sz="5100" b="1" i="1" dirty="0"/>
          </a:p>
          <a:p>
            <a:pPr marL="463550" lvl="1">
              <a:spcBef>
                <a:spcPts val="1200"/>
              </a:spcBef>
            </a:pPr>
            <a:r>
              <a:rPr lang="en-US" sz="5500" dirty="0"/>
              <a:t>“calls” to </a:t>
            </a:r>
            <a:r>
              <a:rPr lang="en-US" sz="5500" b="1" i="1" dirty="0"/>
              <a:t>functions</a:t>
            </a:r>
          </a:p>
          <a:p>
            <a:pPr lvl="2"/>
            <a:endParaRPr lang="en-US" sz="51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6477" y="1690687"/>
            <a:ext cx="4627323" cy="4351337"/>
          </a:xfrm>
          <a:solidFill>
            <a:schemeClr val="bg1">
              <a:lumMod val="9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47500" lnSpcReduction="20000"/>
          </a:bodyPr>
          <a:lstStyle/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# miles.py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# - converts distance in miles to kilometers.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# conversion factor (kilometers in a mile)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KM_PER_MILE= 1.609 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# get the distance in miles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miles= input("Enter the distance in miles: ")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# calculate the kilometers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# note: convert the miles string to a number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kms= KM_PER_MILE * float(miles)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# output the results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print("The distance in miles </a:t>
            </a:r>
            <a:r>
              <a:rPr lang="en-US" sz="38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is:",miles</a:t>
            </a:r>
            <a:r>
              <a:rPr lang="en-US" sz="3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print("The distance in kilometers </a:t>
            </a:r>
            <a:r>
              <a:rPr lang="en-US" sz="38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is:",kms</a:t>
            </a:r>
            <a:r>
              <a:rPr lang="en-US" sz="3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80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55618"/>
            <a:ext cx="5225143" cy="435133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900" dirty="0"/>
              <a:t>Assignments are statements in which information is stored for future retrieval and use</a:t>
            </a:r>
          </a:p>
          <a:p>
            <a:r>
              <a:rPr lang="en-US" sz="5100" dirty="0"/>
              <a:t>Information is stored using a named memory location called a </a:t>
            </a:r>
            <a:r>
              <a:rPr lang="en-US" sz="5100" b="1" dirty="0"/>
              <a:t>variable</a:t>
            </a:r>
          </a:p>
          <a:p>
            <a:pPr lvl="1"/>
            <a:r>
              <a:rPr lang="en-US" sz="4200" b="1" dirty="0">
                <a:solidFill>
                  <a:srgbClr val="C00000"/>
                </a:solidFill>
              </a:rPr>
              <a:t>KM_PER_MILE, miles, kms</a:t>
            </a:r>
            <a:endParaRPr lang="en-US" sz="4200" b="1" dirty="0"/>
          </a:p>
          <a:p>
            <a:r>
              <a:rPr lang="en-US" sz="5100" dirty="0"/>
              <a:t>The variable is assigned its value using the variable name and </a:t>
            </a:r>
            <a:r>
              <a:rPr lang="en-US" sz="5900" b="1" dirty="0">
                <a:solidFill>
                  <a:srgbClr val="C00000"/>
                </a:solidFill>
              </a:rPr>
              <a:t>=</a:t>
            </a:r>
            <a:r>
              <a:rPr lang="en-US" sz="5100" dirty="0"/>
              <a:t> (also called the assignment operator)</a:t>
            </a:r>
          </a:p>
          <a:p>
            <a:pPr marL="0" indent="0">
              <a:buNone/>
            </a:pPr>
            <a:endParaRPr lang="en-US" sz="5900" dirty="0"/>
          </a:p>
          <a:p>
            <a:endParaRPr lang="en-US" sz="6200" b="1" dirty="0">
              <a:solidFill>
                <a:srgbClr val="7030A0"/>
              </a:solidFill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6B55D16-2BCD-479B-864F-E7DF92348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94910" y="1655618"/>
            <a:ext cx="4627323" cy="4351337"/>
          </a:xfrm>
          <a:solidFill>
            <a:schemeClr val="bg1">
              <a:lumMod val="9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47500" lnSpcReduction="20000"/>
          </a:bodyPr>
          <a:lstStyle/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# miles.py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# - converts distance in miles to kilometers.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# conversion factor (kilometers in a mile)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KM_PER_MILE= 1.609 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# get the distance in miles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miles= input("Enter the distance in miles: ")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# calculate the kilometers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# note: convert the miles string to a number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kms= KM_PER_MILE * float(miles)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# output the results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print("The distance in miles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is:",miles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print("The distance in kilometers </a:t>
            </a:r>
            <a:r>
              <a:rPr lang="en-US" sz="3800" dirty="0" err="1">
                <a:latin typeface="Arial" panose="020B0604020202020204" pitchFamily="34" charset="0"/>
                <a:cs typeface="Arial" panose="020B0604020202020204" pitchFamily="34" charset="0"/>
              </a:rPr>
              <a:t>is:",kms</a:t>
            </a:r>
            <a:r>
              <a:rPr lang="en-US" sz="38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469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56034"/>
            <a:ext cx="5225143" cy="3830782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sz="5900" dirty="0"/>
              <a:t>Expressions are portions of a statement in which a calculation or evaluation of some sort is performed</a:t>
            </a:r>
          </a:p>
          <a:p>
            <a:r>
              <a:rPr lang="en-US" sz="5100" dirty="0"/>
              <a:t>For example, a mathematical calculation</a:t>
            </a:r>
          </a:p>
          <a:p>
            <a:endParaRPr lang="en-US" sz="5900" dirty="0"/>
          </a:p>
          <a:p>
            <a:endParaRPr lang="en-US" sz="6200" b="1" dirty="0">
              <a:solidFill>
                <a:srgbClr val="7030A0"/>
              </a:solidFill>
            </a:endParaRP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F6B55D16-2BCD-479B-864F-E7DF92348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94910" y="1655618"/>
            <a:ext cx="4627323" cy="4351337"/>
          </a:xfrm>
          <a:solidFill>
            <a:schemeClr val="bg1">
              <a:lumMod val="9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47500" lnSpcReduction="20000"/>
          </a:bodyPr>
          <a:lstStyle/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# miles.py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# - converts distance in miles to kilometers.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3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# conversion factor (kilometers in a mile)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KM_PER_MILE= 1.609 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3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# get the distance in miles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miles= input("Enter the distance in miles: ")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3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# calculate the kilometers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# note: convert the miles string to a number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kms= </a:t>
            </a:r>
            <a:r>
              <a:rPr lang="en-US" sz="38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KM_PER_MILE * float(miles)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38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# output the results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print("The distance in miles is:",miles)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3800">
                <a:latin typeface="Arial" panose="020B0604020202020204" pitchFamily="34" charset="0"/>
                <a:cs typeface="Arial" panose="020B0604020202020204" pitchFamily="34" charset="0"/>
              </a:rPr>
              <a:t>print("The distance in kilometers is:",kms)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400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calls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424814" cy="4351338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sz="5900" dirty="0"/>
              <a:t>A </a:t>
            </a:r>
            <a:r>
              <a:rPr lang="en-US" sz="5900" b="1" dirty="0"/>
              <a:t>function</a:t>
            </a:r>
            <a:r>
              <a:rPr lang="en-US" sz="5900" dirty="0"/>
              <a:t> contains pre-written code that can be re-used in programs to perform specific tasks</a:t>
            </a:r>
          </a:p>
          <a:p>
            <a:r>
              <a:rPr lang="en-US" sz="5900" dirty="0"/>
              <a:t>To use a </a:t>
            </a:r>
            <a:r>
              <a:rPr lang="en-US" sz="5900" b="1" dirty="0"/>
              <a:t>function</a:t>
            </a:r>
            <a:r>
              <a:rPr lang="en-US" sz="5900" dirty="0"/>
              <a:t>, it must be “</a:t>
            </a:r>
            <a:r>
              <a:rPr lang="en-US" sz="5900" i="1" dirty="0"/>
              <a:t>called</a:t>
            </a:r>
            <a:r>
              <a:rPr lang="en-US" sz="5900" dirty="0"/>
              <a:t>” or “</a:t>
            </a:r>
            <a:r>
              <a:rPr lang="en-US" sz="5900" i="1" dirty="0"/>
              <a:t>invoked</a:t>
            </a:r>
            <a:r>
              <a:rPr lang="en-US" sz="5900" dirty="0"/>
              <a:t>” by name</a:t>
            </a:r>
          </a:p>
          <a:p>
            <a:r>
              <a:rPr lang="en-US" sz="5900" dirty="0"/>
              <a:t>Information is passed to the </a:t>
            </a:r>
            <a:r>
              <a:rPr lang="en-US" sz="5900" b="1" dirty="0"/>
              <a:t>function</a:t>
            </a:r>
            <a:r>
              <a:rPr lang="en-US" sz="5900" dirty="0"/>
              <a:t> within the required parenthesis. </a:t>
            </a:r>
          </a:p>
          <a:p>
            <a:endParaRPr lang="en-US" sz="5900" dirty="0"/>
          </a:p>
          <a:p>
            <a:pPr marL="0" indent="0">
              <a:buNone/>
            </a:pPr>
            <a:r>
              <a:rPr lang="en-US" sz="6500" dirty="0"/>
              <a:t>In </a:t>
            </a:r>
            <a:r>
              <a:rPr lang="en-US" sz="6500" b="1" dirty="0"/>
              <a:t>miles.py </a:t>
            </a:r>
            <a:r>
              <a:rPr lang="en-US" sz="6500" dirty="0"/>
              <a:t>…</a:t>
            </a:r>
          </a:p>
          <a:p>
            <a:r>
              <a:rPr lang="en-US" sz="5900" b="1" dirty="0"/>
              <a:t>input()</a:t>
            </a:r>
            <a:r>
              <a:rPr lang="en-US" sz="5900" dirty="0"/>
              <a:t> : gets information from the user</a:t>
            </a:r>
          </a:p>
          <a:p>
            <a:r>
              <a:rPr lang="en-US" sz="5900" b="1" dirty="0"/>
              <a:t>print()</a:t>
            </a:r>
            <a:r>
              <a:rPr lang="en-US" sz="5900" dirty="0"/>
              <a:t> : displays results to the screen</a:t>
            </a:r>
          </a:p>
          <a:p>
            <a:r>
              <a:rPr lang="en-US" sz="5900" b="1" dirty="0"/>
              <a:t>float() </a:t>
            </a:r>
            <a:r>
              <a:rPr lang="en-US" sz="5900" dirty="0"/>
              <a:t>: type conversion (more later…)</a:t>
            </a:r>
          </a:p>
          <a:p>
            <a:endParaRPr lang="en-US" sz="5500" dirty="0"/>
          </a:p>
          <a:p>
            <a:pPr lvl="2"/>
            <a:endParaRPr lang="en-US" sz="51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26477" y="1690687"/>
            <a:ext cx="4627323" cy="4351337"/>
          </a:xfrm>
          <a:solidFill>
            <a:schemeClr val="bg1">
              <a:lumMod val="95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normAutofit fontScale="40000" lnSpcReduction="20000"/>
          </a:bodyPr>
          <a:lstStyle/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50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500">
                <a:latin typeface="Arial" panose="020B0604020202020204" pitchFamily="34" charset="0"/>
                <a:cs typeface="Arial" panose="020B0604020202020204" pitchFamily="34" charset="0"/>
              </a:rPr>
              <a:t># miles.py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500">
                <a:latin typeface="Arial" panose="020B0604020202020204" pitchFamily="34" charset="0"/>
                <a:cs typeface="Arial" panose="020B0604020202020204" pitchFamily="34" charset="0"/>
              </a:rPr>
              <a:t># - converts distance in miles to kilometers.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500">
                <a:latin typeface="Arial" panose="020B0604020202020204" pitchFamily="34" charset="0"/>
                <a:cs typeface="Arial" panose="020B0604020202020204" pitchFamily="34" charset="0"/>
              </a:rPr>
              <a:t>#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4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500">
                <a:latin typeface="Arial" panose="020B0604020202020204" pitchFamily="34" charset="0"/>
                <a:cs typeface="Arial" panose="020B0604020202020204" pitchFamily="34" charset="0"/>
              </a:rPr>
              <a:t># conversion factor (kilometers in a mile)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500">
                <a:latin typeface="Arial" panose="020B0604020202020204" pitchFamily="34" charset="0"/>
                <a:cs typeface="Arial" panose="020B0604020202020204" pitchFamily="34" charset="0"/>
              </a:rPr>
              <a:t>KM_PER_MILE= 1.609  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4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500">
                <a:latin typeface="Arial" panose="020B0604020202020204" pitchFamily="34" charset="0"/>
                <a:cs typeface="Arial" panose="020B0604020202020204" pitchFamily="34" charset="0"/>
              </a:rPr>
              <a:t># get the distance in miles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500">
                <a:latin typeface="Arial" panose="020B0604020202020204" pitchFamily="34" charset="0"/>
                <a:cs typeface="Arial" panose="020B0604020202020204" pitchFamily="34" charset="0"/>
              </a:rPr>
              <a:t>miles= </a:t>
            </a:r>
            <a:r>
              <a:rPr lang="en-US" sz="45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r>
              <a:rPr lang="en-US" sz="45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("Enter the distance in miles: ")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4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500">
                <a:latin typeface="Arial" panose="020B0604020202020204" pitchFamily="34" charset="0"/>
                <a:cs typeface="Arial" panose="020B0604020202020204" pitchFamily="34" charset="0"/>
              </a:rPr>
              <a:t># calculate the kilometers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500">
                <a:latin typeface="Arial" panose="020B0604020202020204" pitchFamily="34" charset="0"/>
                <a:cs typeface="Arial" panose="020B0604020202020204" pitchFamily="34" charset="0"/>
              </a:rPr>
              <a:t># note: convert the miles string to a number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500">
                <a:latin typeface="Arial" panose="020B0604020202020204" pitchFamily="34" charset="0"/>
                <a:cs typeface="Arial" panose="020B0604020202020204" pitchFamily="34" charset="0"/>
              </a:rPr>
              <a:t>kms= KM_PER_MILE * </a:t>
            </a:r>
            <a:r>
              <a:rPr lang="en-US" sz="45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float</a:t>
            </a:r>
            <a:r>
              <a:rPr lang="en-US" sz="45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(miles)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45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500">
                <a:latin typeface="Arial" panose="020B0604020202020204" pitchFamily="34" charset="0"/>
                <a:cs typeface="Arial" panose="020B0604020202020204" pitchFamily="34" charset="0"/>
              </a:rPr>
              <a:t># output the results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5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lang="en-US" sz="45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("The distance in miles is:",miles)</a:t>
            </a:r>
          </a:p>
          <a:p>
            <a:pPr marL="0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45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r>
              <a:rPr lang="en-US" sz="450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("The distance in kilometers is:",kms)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394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12428</TotalTime>
  <Words>957</Words>
  <Application>Microsoft Office PowerPoint</Application>
  <PresentationFormat>Widescreen</PresentationFormat>
  <Paragraphs>169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Introduction to Programming</vt:lpstr>
      <vt:lpstr>Software Development Life Cycle</vt:lpstr>
      <vt:lpstr>First Example</vt:lpstr>
      <vt:lpstr>Overview of a Python Program</vt:lpstr>
      <vt:lpstr>Comments</vt:lpstr>
      <vt:lpstr>Statements</vt:lpstr>
      <vt:lpstr>Assignments</vt:lpstr>
      <vt:lpstr>Expressions</vt:lpstr>
      <vt:lpstr>Function calls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Carelli</dc:creator>
  <cp:lastModifiedBy>Carelli , John A Jr</cp:lastModifiedBy>
  <cp:revision>213</cp:revision>
  <dcterms:created xsi:type="dcterms:W3CDTF">2016-06-14T01:14:22Z</dcterms:created>
  <dcterms:modified xsi:type="dcterms:W3CDTF">2022-01-09T20:17:06Z</dcterms:modified>
</cp:coreProperties>
</file>